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65" r:id="rId4"/>
    <p:sldId id="267" r:id="rId5"/>
    <p:sldId id="266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171" autoAdjust="0"/>
  </p:normalViewPr>
  <p:slideViewPr>
    <p:cSldViewPr>
      <p:cViewPr varScale="1">
        <p:scale>
          <a:sx n="53" d="100"/>
          <a:sy n="53" d="100"/>
        </p:scale>
        <p:origin x="-96" y="-3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Низкий уровень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cat>
            <c:strRef>
              <c:f>Лист1!$A$2:$A$4</c:f>
              <c:strCache>
                <c:ptCount val="3"/>
                <c:pt idx="0">
                  <c:v>2021-2022 уч. год</c:v>
                </c:pt>
                <c:pt idx="1">
                  <c:v>2022-2023 уч. год</c:v>
                </c:pt>
                <c:pt idx="2">
                  <c:v>2023-2024 уч.год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0.74</c:v>
                </c:pt>
                <c:pt idx="1">
                  <c:v>0.57999999999999996</c:v>
                </c:pt>
                <c:pt idx="2">
                  <c:v>0.38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 уровень</c:v>
                </c:pt>
              </c:strCache>
            </c:strRef>
          </c:tx>
          <c:spPr>
            <a:solidFill>
              <a:schemeClr val="bg2">
                <a:lumMod val="25000"/>
              </a:schemeClr>
            </a:solidFill>
          </c:spPr>
          <c:invertIfNegative val="0"/>
          <c:cat>
            <c:strRef>
              <c:f>Лист1!$A$2:$A$4</c:f>
              <c:strCache>
                <c:ptCount val="3"/>
                <c:pt idx="0">
                  <c:v>2021-2022 уч. год</c:v>
                </c:pt>
                <c:pt idx="1">
                  <c:v>2022-2023 уч. год</c:v>
                </c:pt>
                <c:pt idx="2">
                  <c:v>2023-2024 уч.год</c:v>
                </c:pt>
              </c:strCache>
            </c:strRef>
          </c:cat>
          <c:val>
            <c:numRef>
              <c:f>Лист1!$C$2:$C$4</c:f>
              <c:numCache>
                <c:formatCode>0%</c:formatCode>
                <c:ptCount val="3"/>
                <c:pt idx="0">
                  <c:v>0.17</c:v>
                </c:pt>
                <c:pt idx="1">
                  <c:v>0.28999999999999998</c:v>
                </c:pt>
                <c:pt idx="2">
                  <c:v>0.35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Высокий уровень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cat>
            <c:strRef>
              <c:f>Лист1!$A$2:$A$4</c:f>
              <c:strCache>
                <c:ptCount val="3"/>
                <c:pt idx="0">
                  <c:v>2021-2022 уч. год</c:v>
                </c:pt>
                <c:pt idx="1">
                  <c:v>2022-2023 уч. год</c:v>
                </c:pt>
                <c:pt idx="2">
                  <c:v>2023-2024 уч.год</c:v>
                </c:pt>
              </c:strCache>
            </c:strRef>
          </c:cat>
          <c:val>
            <c:numRef>
              <c:f>Лист1!$D$2:$D$4</c:f>
              <c:numCache>
                <c:formatCode>0%</c:formatCode>
                <c:ptCount val="3"/>
                <c:pt idx="0">
                  <c:v>0.09</c:v>
                </c:pt>
                <c:pt idx="1">
                  <c:v>0.13</c:v>
                </c:pt>
                <c:pt idx="2">
                  <c:v>0.27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2839168"/>
        <c:axId val="72840704"/>
      </c:barChart>
      <c:catAx>
        <c:axId val="72839168"/>
        <c:scaling>
          <c:orientation val="minMax"/>
        </c:scaling>
        <c:delete val="0"/>
        <c:axPos val="b"/>
        <c:majorTickMark val="out"/>
        <c:minorTickMark val="none"/>
        <c:tickLblPos val="nextTo"/>
        <c:crossAx val="72840704"/>
        <c:crosses val="autoZero"/>
        <c:auto val="1"/>
        <c:lblAlgn val="ctr"/>
        <c:lblOffset val="100"/>
        <c:noMultiLvlLbl val="0"/>
      </c:catAx>
      <c:valAx>
        <c:axId val="72840704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72839168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28.01.2025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28.01.2025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16632"/>
            <a:ext cx="8402519" cy="352839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РЕЗУЛЬТАТИВНОСТЬ И КАЧЕСТВО РЕАЛИЗАЦИИ адаптированной дополнительной общеобразовательной общеразвивающей программы 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детей с умственной отсталостью (интеллектуальными нарушениями) </a:t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«Танцуют все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направленность: физкультурно-оздоровительная</a:t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сроки реализации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2021-2024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гг.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F:\для презентации\2022-05-21 05.22.17.HEIC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353856"/>
            <a:ext cx="4644008" cy="3483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8495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47" y="2924944"/>
            <a:ext cx="4656853" cy="3494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1348424"/>
              </p:ext>
            </p:extLst>
          </p:nvPr>
        </p:nvGraphicFramePr>
        <p:xfrm>
          <a:off x="1281971" y="476672"/>
          <a:ext cx="7200800" cy="19882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00"/>
                <a:gridCol w="1800200"/>
                <a:gridCol w="1800200"/>
                <a:gridCol w="1800200"/>
              </a:tblGrid>
              <a:tr h="664133">
                <a:tc gridSpan="4"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участников посещающих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кружок «Танцуют все»</a:t>
                      </a:r>
                    </a:p>
                    <a:p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 по годам)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664133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2021-2022 уч. год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2022-2023 уч. год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2023-2024-уч.год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2024-2025 уч. год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59983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220072" y="3212976"/>
            <a:ext cx="3456384" cy="252028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отчетный период поставлено: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 танцевальных композиций и 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флешмоба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9345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1497"/>
            <a:ext cx="8682168" cy="6359831"/>
          </a:xfrm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результативности усвоения программы 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bg2">
                    <a:lumMod val="25000"/>
                  </a:schemeClr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 процессе реализации программы осуществляется мониторинг развития и  адаптации обучающихся посредством педагогического наблюдени</a:t>
            </a:r>
            <a:r>
              <a:rPr lang="ru-RU" sz="1800" dirty="0">
                <a:solidFill>
                  <a:schemeClr val="bg2">
                    <a:lumMod val="25000"/>
                  </a:schemeClr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я, </a:t>
            </a:r>
            <a:r>
              <a:rPr lang="ru-RU" sz="1800" dirty="0">
                <a:solidFill>
                  <a:schemeClr val="bg2">
                    <a:lumMod val="25000"/>
                  </a:schemeClr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анализа  и самоанализа выступлений на конкурсах,  отчетных концертах, открытых занятиях.</a:t>
            </a:r>
            <a:br>
              <a:rPr lang="ru-RU" sz="1800" dirty="0">
                <a:solidFill>
                  <a:schemeClr val="bg2">
                    <a:lumMod val="25000"/>
                  </a:schemeClr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bg2">
                    <a:lumMod val="25000"/>
                  </a:schemeClr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Мониторинг результатов проводился 2 раза в год ( декабрь-май)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мониторинга ( приложение 1)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Число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учеников, посещающих занятия по программе растет. Дети с удовольствием ходят на занятия, принимают активное участие в репетициях, с желанием выступают на общешкольных праздниках.</a:t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7576851"/>
              </p:ext>
            </p:extLst>
          </p:nvPr>
        </p:nvGraphicFramePr>
        <p:xfrm>
          <a:off x="467545" y="2060848"/>
          <a:ext cx="8496945" cy="2592289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447078"/>
                <a:gridCol w="1447078"/>
                <a:gridCol w="144707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47078"/>
                <a:gridCol w="144707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6155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01781">
                <a:tc gridSpan="2"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2021-2022 учебный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го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2022-2023 учебный год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2023-2024 учебный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год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01781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Декабрь 2021 г.</a:t>
                      </a:r>
                    </a:p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 ученика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Май 2022 г.</a:t>
                      </a:r>
                    </a:p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23ученика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Декабрь </a:t>
                      </a:r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г.</a:t>
                      </a:r>
                    </a:p>
                    <a:p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 ученика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Май 2023 г.</a:t>
                      </a:r>
                    </a:p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 ученика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Декабрь</a:t>
                      </a:r>
                      <a:r>
                        <a:rPr lang="ru-RU" sz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2023 г</a:t>
                      </a:r>
                    </a:p>
                    <a:p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 </a:t>
                      </a:r>
                      <a:r>
                        <a:rPr lang="ru-RU" sz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учеников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Май</a:t>
                      </a:r>
                      <a:r>
                        <a:rPr lang="ru-RU" sz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2024</a:t>
                      </a:r>
                    </a:p>
                    <a:p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 учеников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62909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Низкий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20 уч.</a:t>
                      </a:r>
                    </a:p>
                    <a:p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87%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Низкий </a:t>
                      </a:r>
                      <a:r>
                        <a:rPr lang="ru-RU" sz="1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</a:t>
                      </a: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17.уч</a:t>
                      </a:r>
                    </a:p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(74%)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Низкий </a:t>
                      </a:r>
                      <a:r>
                        <a:rPr lang="ru-RU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</a:t>
                      </a:r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 </a:t>
                      </a:r>
                      <a:r>
                        <a:rPr lang="ru-RU" sz="12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</a:t>
                      </a:r>
                      <a:r>
                        <a:rPr lang="ru-RU" sz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(66%)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Низкий </a:t>
                      </a:r>
                      <a:r>
                        <a:rPr lang="ru-RU" sz="1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</a:t>
                      </a: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14 </a:t>
                      </a:r>
                      <a:r>
                        <a:rPr lang="ru-RU" sz="12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</a:t>
                      </a:r>
                      <a:endParaRPr lang="ru-RU" sz="1200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(58%)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Низкий </a:t>
                      </a:r>
                      <a:r>
                        <a:rPr lang="ru-RU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</a:t>
                      </a:r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.- </a:t>
                      </a: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уч. (42%)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Низкий </a:t>
                      </a:r>
                      <a:r>
                        <a:rPr lang="ru-RU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</a:t>
                      </a:r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.-</a:t>
                      </a:r>
                      <a:r>
                        <a:rPr lang="ru-RU" sz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10 (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38%)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62909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Средний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3 уч.</a:t>
                      </a:r>
                    </a:p>
                    <a:p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13%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Средний </a:t>
                      </a:r>
                      <a:r>
                        <a:rPr lang="ru-RU" sz="1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</a:t>
                      </a: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4 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уч.</a:t>
                      </a:r>
                    </a:p>
                    <a:p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(17%)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Средний </a:t>
                      </a:r>
                      <a:r>
                        <a:rPr lang="ru-RU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</a:t>
                      </a:r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 </a:t>
                      </a:r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уч. (</a:t>
                      </a: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25%)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Средний ур.7 уч. </a:t>
                      </a:r>
                    </a:p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(29%)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Средний ур</a:t>
                      </a: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.-8 уч</a:t>
                      </a:r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(</a:t>
                      </a: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31%)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Средний ур</a:t>
                      </a: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.-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(35%)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62909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Высокий </a:t>
                      </a:r>
                      <a:r>
                        <a:rPr lang="ru-RU" sz="1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</a:t>
                      </a: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0 уч.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Высокий ур.2 уч. (9%)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Высокий </a:t>
                      </a:r>
                      <a:r>
                        <a:rPr lang="ru-RU" sz="1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</a:t>
                      </a:r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2  </a:t>
                      </a:r>
                      <a:r>
                        <a:rPr lang="ru-RU" sz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.( 9 %)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Высокий </a:t>
                      </a:r>
                      <a:r>
                        <a:rPr lang="ru-RU" sz="1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</a:t>
                      </a: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 уч.</a:t>
                      </a:r>
                    </a:p>
                    <a:p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(13%)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Высокий </a:t>
                      </a:r>
                      <a:r>
                        <a:rPr lang="ru-RU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</a:t>
                      </a:r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7 уч. (</a:t>
                      </a: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27%)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Высокий </a:t>
                      </a:r>
                      <a:r>
                        <a:rPr lang="ru-RU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</a:t>
                      </a:r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– </a:t>
                      </a: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</a:t>
                      </a:r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27%)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62959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4320"/>
            <a:ext cx="8538152" cy="56239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 результативности усвоения </a:t>
            </a:r>
            <a:r>
              <a:rPr lang="ru-RU" sz="2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</a:t>
            </a:r>
            <a:br>
              <a:rPr lang="ru-RU" sz="2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(гистограмма)</a:t>
            </a:r>
            <a:endParaRPr lang="ru-RU" dirty="0"/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3825959232"/>
              </p:ext>
            </p:extLst>
          </p:nvPr>
        </p:nvGraphicFramePr>
        <p:xfrm>
          <a:off x="1524000" y="1268760"/>
          <a:ext cx="6720408" cy="4192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953940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/>
          <p:cNvPicPr/>
          <p:nvPr/>
        </p:nvPicPr>
        <p:blipFill>
          <a:blip r:embed="rId2"/>
          <a:stretch/>
        </p:blipFill>
        <p:spPr>
          <a:xfrm>
            <a:off x="10017" y="-7350"/>
            <a:ext cx="4850015" cy="7007338"/>
          </a:xfrm>
          <a:prstGeom prst="rect">
            <a:avLst/>
          </a:prstGeom>
        </p:spPr>
      </p:pic>
      <p:pic>
        <p:nvPicPr>
          <p:cNvPr id="6" name="Picture 4"/>
          <p:cNvPicPr/>
          <p:nvPr/>
        </p:nvPicPr>
        <p:blipFill>
          <a:blip r:embed="rId3"/>
          <a:stretch/>
        </p:blipFill>
        <p:spPr>
          <a:xfrm>
            <a:off x="2051720" y="-7349"/>
            <a:ext cx="4536504" cy="6985724"/>
          </a:xfrm>
          <a:prstGeom prst="rect">
            <a:avLst/>
          </a:prstGeom>
        </p:spPr>
      </p:pic>
      <p:pic>
        <p:nvPicPr>
          <p:cNvPr id="7" name="Picture 6"/>
          <p:cNvPicPr/>
          <p:nvPr/>
        </p:nvPicPr>
        <p:blipFill>
          <a:blip r:embed="rId4"/>
          <a:stretch/>
        </p:blipFill>
        <p:spPr>
          <a:xfrm>
            <a:off x="4157563" y="-7350"/>
            <a:ext cx="4986437" cy="6985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3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345</TotalTime>
  <Words>224</Words>
  <Application>Microsoft Office PowerPoint</Application>
  <PresentationFormat>Экран (4:3)</PresentationFormat>
  <Paragraphs>54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Солнцестояние</vt:lpstr>
      <vt:lpstr>  РЕЗУЛЬТАТИВНОСТЬ И КАЧЕСТВО РЕАЛИЗАЦИИ адаптированной дополнительной общеобразовательной общеразвивающей программы для детей с умственной отсталостью (интеллектуальными нарушениями)  «Танцуют все» направленность: физкультурно-оздоровительная сроки реализации 2021-2024 гг. </vt:lpstr>
      <vt:lpstr>За отчетный период поставлено: 16 танцевальных композиций и  3 флешмоба </vt:lpstr>
      <vt:lpstr>  Мониторинг результативности усвоения программы    В процессе реализации программы осуществляется мониторинг развития и  адаптации обучающихся посредством педагогического наблюдения, анализа  и самоанализа выступлений на конкурсах,  отчетных концертах, открытых занятиях. Мониторинг результатов проводился 2 раза в год ( декабрь-май) Критерии мониторинга ( приложение 1)          Число учеников, посещающих занятия по программе растет. Дети с удовольствием ходят на занятия, принимают активное участие в репетициях, с желанием выступают на общешкольных праздниках.   </vt:lpstr>
      <vt:lpstr>Мониторинг результативности усвоения программы  (гистограмма)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Адаптированная дополнительная общеобразовательная общеразвивающая программа для детей с умственной отсталостью (интеллектуальными нарушениями)  «Танцуют все»  направленность: физкультурно-оздоровительная сроки реализации 2022-2024</dc:title>
  <dc:creator>User</dc:creator>
  <cp:lastModifiedBy>User</cp:lastModifiedBy>
  <cp:revision>23</cp:revision>
  <dcterms:created xsi:type="dcterms:W3CDTF">2024-10-26T02:01:47Z</dcterms:created>
  <dcterms:modified xsi:type="dcterms:W3CDTF">2025-01-28T01:41:27Z</dcterms:modified>
</cp:coreProperties>
</file>